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0" r:id="rId4"/>
    <p:sldId id="258" r:id="rId5"/>
    <p:sldId id="259" r:id="rId6"/>
    <p:sldId id="267" r:id="rId7"/>
    <p:sldId id="261" r:id="rId8"/>
    <p:sldId id="265" r:id="rId9"/>
    <p:sldId id="262" r:id="rId10"/>
    <p:sldId id="263" r:id="rId11"/>
    <p:sldId id="264"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3AE5C-F6D2-401E-AFEA-36C33AEDE77B}" v="235" dt="2023-04-25T14:25:09.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9" d="100"/>
          <a:sy n="129" d="100"/>
        </p:scale>
        <p:origin x="156"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B1F75-F185-ECCC-1911-1CC7525B722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0C22A70-7F48-2EA8-B1CC-50D38281BF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8A4142A-C221-6CB5-938E-86AF80B2B907}"/>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40306A8C-8FFD-5119-D32A-C743D55DD3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6D4617-A074-D3C9-0FAD-6AB2BDA7B305}"/>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412566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EA3B3-EA02-45BD-8B82-9D8E190C164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D928021-33F3-75AB-BFA1-BFB647224D7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A5F57A-AEBD-9FC6-82BD-703A07837713}"/>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C49410C2-C172-AAF0-3F0A-5DA9071ACA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883169-C43B-C404-4876-2A323A88EF13}"/>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343661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32D0C7C-4A6D-F4F4-B21D-BC3627D7BE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BFD2AA7-02C2-D815-A3E1-CCA1A51DA15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707C3F-B278-60C8-72D0-AFACE14871B8}"/>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9FA515C6-9666-4011-9925-5FBBE3FFDD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B75678-B317-1B56-257E-C8A9604C4CF7}"/>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299015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28B7D-72C8-5BE4-FAEA-CF4B849E36B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1D0EF1-C659-1195-23C0-D4AAEF7AA13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7C04C5-8DF6-F7F7-FFEC-8EEEBBE838A1}"/>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1BF95CE7-CDBC-B7CE-1ECA-3AC9977959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8D5571-5E0B-ACEC-A4A0-2855B9479252}"/>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366355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FAB34-9E70-685E-BB49-D840420A209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622647-1B37-5157-0A1A-3BF14ACB6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2173D15-7F8F-B82C-47C3-90B774CB2906}"/>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8E20D3B5-A299-BF1F-A60E-196E53EE3A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EF068D-641F-8A7B-06DB-85DBB3680CF2}"/>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3993846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CFA54-57C0-4D88-CC93-998B7CEAA33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F948DE-6AE4-8BF2-208E-32DF6B81D34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7C3FDA5-C13E-4DD0-5BAD-CB93E191E1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5B25932-7E79-791B-DE05-40040CF039CF}"/>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6" name="フッター プレースホルダー 5">
            <a:extLst>
              <a:ext uri="{FF2B5EF4-FFF2-40B4-BE49-F238E27FC236}">
                <a16:creationId xmlns:a16="http://schemas.microsoft.com/office/drawing/2014/main" id="{D895EDD0-39A1-5424-1B54-942ABCE0065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109924-F2F0-EBC7-31DA-08A6402A0D55}"/>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426646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81B08-C3B6-44EE-ECC8-A21C4FAFDDE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B1A4B0D-ADEC-D882-7E61-9F83724687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4811B3D-334F-EEB9-6E3B-FB4891A3554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3788BC0-9B6D-9913-2190-97E146EA5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1220965-AB6D-7558-697F-7F4EC6FF191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28B8ECF-6DE2-D9AB-0290-FF92B0409A8B}"/>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8" name="フッター プレースホルダー 7">
            <a:extLst>
              <a:ext uri="{FF2B5EF4-FFF2-40B4-BE49-F238E27FC236}">
                <a16:creationId xmlns:a16="http://schemas.microsoft.com/office/drawing/2014/main" id="{4ED87823-4523-5508-97B1-2A70D14EECC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BDA10BF-8336-99B4-6823-8B84744DFDD5}"/>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15925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70898-D3EC-89C9-EEEA-8ACBF33F73C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890FD6-2AA7-07BA-09E0-E5D380FDE084}"/>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4" name="フッター プレースホルダー 3">
            <a:extLst>
              <a:ext uri="{FF2B5EF4-FFF2-40B4-BE49-F238E27FC236}">
                <a16:creationId xmlns:a16="http://schemas.microsoft.com/office/drawing/2014/main" id="{50E3E4BC-462B-5041-17AD-578EAD01C11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3E7DD07-0741-8BEF-FB64-89E8E09C41D8}"/>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307195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F66873-AAE7-E967-BCD6-854BFBA95308}"/>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3" name="フッター プレースホルダー 2">
            <a:extLst>
              <a:ext uri="{FF2B5EF4-FFF2-40B4-BE49-F238E27FC236}">
                <a16:creationId xmlns:a16="http://schemas.microsoft.com/office/drawing/2014/main" id="{7D72D675-E076-31A4-87F7-B27ADE2D925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758066D-F519-FA18-8BBC-02E5CD3A4502}"/>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222827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CA9269-FE0C-0C97-0982-684C980AC57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C9D5DE-C446-122A-F209-1A645DD4CA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07D164-04D6-98FD-AAF6-9E191F1C3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672CCD-2B92-E092-5B89-EF1FE344D028}"/>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6" name="フッター プレースホルダー 5">
            <a:extLst>
              <a:ext uri="{FF2B5EF4-FFF2-40B4-BE49-F238E27FC236}">
                <a16:creationId xmlns:a16="http://schemas.microsoft.com/office/drawing/2014/main" id="{EBA142ED-AE90-1C39-E5D1-88A1AAA93C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A822E9A-8E22-EA7A-537B-A2F63367EBCB}"/>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3944979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9D3322-7786-4138-3DDA-CE9EBC4B1CD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CEBBFC7-7197-0234-1305-5FBD4C899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59E2E86-2A23-0056-3C31-A88BB7B98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113FDA9-4235-74C3-D066-409CCE3DB6EC}"/>
              </a:ext>
            </a:extLst>
          </p:cNvPr>
          <p:cNvSpPr>
            <a:spLocks noGrp="1"/>
          </p:cNvSpPr>
          <p:nvPr>
            <p:ph type="dt" sz="half" idx="10"/>
          </p:nvPr>
        </p:nvSpPr>
        <p:spPr/>
        <p:txBody>
          <a:bodyPr/>
          <a:lstStyle/>
          <a:p>
            <a:fld id="{88077205-CF25-4E72-8F2D-654186229CA3}" type="datetimeFigureOut">
              <a:rPr kumimoji="1" lang="ja-JP" altLang="en-US" smtClean="0"/>
              <a:t>2023/4/24</a:t>
            </a:fld>
            <a:endParaRPr kumimoji="1" lang="ja-JP" altLang="en-US"/>
          </a:p>
        </p:txBody>
      </p:sp>
      <p:sp>
        <p:nvSpPr>
          <p:cNvPr id="6" name="フッター プレースホルダー 5">
            <a:extLst>
              <a:ext uri="{FF2B5EF4-FFF2-40B4-BE49-F238E27FC236}">
                <a16:creationId xmlns:a16="http://schemas.microsoft.com/office/drawing/2014/main" id="{F5CF8007-11DB-38B6-7ACA-7AF8ACD8E57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607D33D-ABF2-38F4-88BB-02B676826CFB}"/>
              </a:ext>
            </a:extLst>
          </p:cNvPr>
          <p:cNvSpPr>
            <a:spLocks noGrp="1"/>
          </p:cNvSpPr>
          <p:nvPr>
            <p:ph type="sldNum" sz="quarter" idx="12"/>
          </p:nvPr>
        </p:nvSpPr>
        <p:spPr/>
        <p:txBody>
          <a:body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282026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E4B51BC-AB9C-E0A9-6730-2A0343F62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91BD0-948D-FEAD-DA66-6FC98C8DF8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8C59D5-13D6-AFB8-4794-2829C520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77205-CF25-4E72-8F2D-654186229CA3}" type="datetimeFigureOut">
              <a:rPr kumimoji="1" lang="ja-JP" altLang="en-US" smtClean="0"/>
              <a:t>2023/4/24</a:t>
            </a:fld>
            <a:endParaRPr kumimoji="1" lang="ja-JP" altLang="en-US"/>
          </a:p>
        </p:txBody>
      </p:sp>
      <p:sp>
        <p:nvSpPr>
          <p:cNvPr id="5" name="フッター プレースホルダー 4">
            <a:extLst>
              <a:ext uri="{FF2B5EF4-FFF2-40B4-BE49-F238E27FC236}">
                <a16:creationId xmlns:a16="http://schemas.microsoft.com/office/drawing/2014/main" id="{438128C5-5296-D67D-E4C4-17ECE5D5EA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F02FD2-F037-9614-5D4F-402669396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438E1-8C69-4FA4-A65F-AD12DDAFF6D6}" type="slidenum">
              <a:rPr kumimoji="1" lang="ja-JP" altLang="en-US" smtClean="0"/>
              <a:t>‹#›</a:t>
            </a:fld>
            <a:endParaRPr kumimoji="1" lang="ja-JP" altLang="en-US"/>
          </a:p>
        </p:txBody>
      </p:sp>
    </p:spTree>
    <p:extLst>
      <p:ext uri="{BB962C8B-B14F-4D97-AF65-F5344CB8AC3E}">
        <p14:creationId xmlns:p14="http://schemas.microsoft.com/office/powerpoint/2010/main" val="2937759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yoei-tokyo.jp/shopdetail/000000007957/" TargetMode="External"/><Relationship Id="rId2" Type="http://schemas.openxmlformats.org/officeDocument/2006/relationships/hyperlink" Target="https://www.amazon.co.jp/gp/product/B088GYNH59/ref=ppx_yo_dt_b_asin_title_o02_s00?ie=UTF8&amp;th=1"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hyperlink" Target="https://siril.org/" TargetMode="External"/><Relationship Id="rId2" Type="http://schemas.openxmlformats.org/officeDocument/2006/relationships/hyperlink" Target="https://www.astroberry.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vbony.jp/svbony-sv503-70mm-astronomical-telescope-with-dedicated-flattener" TargetMode="External"/><Relationship Id="rId2" Type="http://schemas.openxmlformats.org/officeDocument/2006/relationships/hyperlink" Target="https://www.astroberry.io/"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jp/dp/B0919W7JXY?th=1" TargetMode="External"/><Relationship Id="rId2" Type="http://schemas.openxmlformats.org/officeDocument/2006/relationships/hyperlink" Target="https://www.skywatcher.jp/product/equatorial_pedestal/staradventure.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26ADB-4B99-5441-3B0C-B9428FC0F9E7}"/>
              </a:ext>
            </a:extLst>
          </p:cNvPr>
          <p:cNvSpPr>
            <a:spLocks noGrp="1"/>
          </p:cNvSpPr>
          <p:nvPr>
            <p:ph type="ctrTitle"/>
          </p:nvPr>
        </p:nvSpPr>
        <p:spPr/>
        <p:txBody>
          <a:bodyPr/>
          <a:lstStyle/>
          <a:p>
            <a:r>
              <a:rPr kumimoji="1" lang="ja-JP" altLang="en-US" dirty="0"/>
              <a:t>プレートソルブで</a:t>
            </a:r>
            <a:br>
              <a:rPr kumimoji="1" lang="ja-JP" altLang="en-US" dirty="0"/>
            </a:br>
            <a:r>
              <a:rPr kumimoji="1" lang="ja-JP" altLang="en-US" dirty="0"/>
              <a:t>天体撮影</a:t>
            </a:r>
          </a:p>
        </p:txBody>
      </p:sp>
      <p:sp>
        <p:nvSpPr>
          <p:cNvPr id="3" name="字幕 2">
            <a:extLst>
              <a:ext uri="{FF2B5EF4-FFF2-40B4-BE49-F238E27FC236}">
                <a16:creationId xmlns:a16="http://schemas.microsoft.com/office/drawing/2014/main" id="{5107EF52-A769-5274-3622-9B4006A509B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00499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85DD1D-DDAC-DAD1-EF3A-53D2D51EDB52}"/>
              </a:ext>
            </a:extLst>
          </p:cNvPr>
          <p:cNvSpPr>
            <a:spLocks noGrp="1"/>
          </p:cNvSpPr>
          <p:nvPr>
            <p:ph type="title"/>
          </p:nvPr>
        </p:nvSpPr>
        <p:spPr/>
        <p:txBody>
          <a:bodyPr/>
          <a:lstStyle/>
          <a:p>
            <a:r>
              <a:rPr kumimoji="1" lang="ja-JP" altLang="en-US" dirty="0"/>
              <a:t>その後の拡張</a:t>
            </a:r>
            <a:r>
              <a:rPr kumimoji="1" lang="en-US" altLang="ja-JP" dirty="0"/>
              <a:t>(</a:t>
            </a:r>
            <a:r>
              <a:rPr kumimoji="1" lang="ja-JP" altLang="en-US" dirty="0"/>
              <a:t>自分の例</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27F7E1D-14B6-A38B-2D77-B13DBA292E31}"/>
              </a:ext>
            </a:extLst>
          </p:cNvPr>
          <p:cNvSpPr>
            <a:spLocks noGrp="1"/>
          </p:cNvSpPr>
          <p:nvPr>
            <p:ph idx="1"/>
          </p:nvPr>
        </p:nvSpPr>
        <p:spPr>
          <a:xfrm>
            <a:off x="3605842" y="1825625"/>
            <a:ext cx="7747958" cy="4351338"/>
          </a:xfrm>
        </p:spPr>
        <p:txBody>
          <a:bodyPr/>
          <a:lstStyle/>
          <a:p>
            <a:r>
              <a:rPr kumimoji="1" lang="ja-JP" altLang="en-US" dirty="0"/>
              <a:t>ガイドカメラ</a:t>
            </a:r>
            <a:endParaRPr kumimoji="1" lang="en-US" altLang="ja-JP" dirty="0"/>
          </a:p>
          <a:p>
            <a:pPr lvl="1"/>
            <a:r>
              <a:rPr lang="en-US" altLang="ja-JP" dirty="0"/>
              <a:t>SV305 Pro</a:t>
            </a:r>
            <a:r>
              <a:rPr lang="ja-JP" altLang="en-US" dirty="0"/>
              <a:t>ガイドカメラ用スコープ </a:t>
            </a:r>
            <a:r>
              <a:rPr lang="en-US" altLang="ja-JP" dirty="0"/>
              <a:t>\5000</a:t>
            </a:r>
            <a:r>
              <a:rPr lang="ja-JP" altLang="en-US" dirty="0"/>
              <a:t>程度</a:t>
            </a:r>
            <a:endParaRPr lang="en-US" altLang="ja-JP" dirty="0"/>
          </a:p>
          <a:p>
            <a:pPr lvl="2"/>
            <a:r>
              <a:rPr lang="en-US" altLang="ja-JP" dirty="0">
                <a:hlinkClick r:id="rId2"/>
              </a:rPr>
              <a:t>https://www.amazon.co.jp/gp/product/B088GYNH59/ref=ppx_yo_dt_b_asin_title_o02_s00?ie=UTF8&amp;th=1</a:t>
            </a:r>
            <a:endParaRPr lang="en-US" altLang="ja-JP" dirty="0"/>
          </a:p>
          <a:p>
            <a:pPr lvl="2"/>
            <a:endParaRPr lang="en-US" altLang="ja-JP" dirty="0"/>
          </a:p>
          <a:p>
            <a:r>
              <a:rPr kumimoji="1" lang="ja-JP" altLang="en-US" dirty="0"/>
              <a:t>カメラ</a:t>
            </a:r>
            <a:r>
              <a:rPr kumimoji="1" lang="en-US" altLang="ja-JP" dirty="0"/>
              <a:t>(CMOS</a:t>
            </a:r>
            <a:r>
              <a:rPr kumimoji="1" lang="ja-JP" altLang="en-US" dirty="0"/>
              <a:t>・非冷却・モノクロ</a:t>
            </a:r>
            <a:r>
              <a:rPr kumimoji="1" lang="en-US" altLang="ja-JP" dirty="0"/>
              <a:t>)</a:t>
            </a:r>
          </a:p>
          <a:p>
            <a:pPr lvl="1"/>
            <a:r>
              <a:rPr lang="en-US" altLang="ja-JP" dirty="0"/>
              <a:t>ZWO ASI 120MM-Mini \20000</a:t>
            </a:r>
            <a:r>
              <a:rPr lang="ja-JP" altLang="en-US" dirty="0"/>
              <a:t>ちょい</a:t>
            </a:r>
            <a:endParaRPr lang="en-US" altLang="ja-JP" dirty="0"/>
          </a:p>
          <a:p>
            <a:pPr lvl="2"/>
            <a:r>
              <a:rPr kumimoji="1" lang="en-US" altLang="ja-JP" dirty="0">
                <a:hlinkClick r:id="rId3"/>
              </a:rPr>
              <a:t>https://www.kyoei-tokyo.jp/shopdetail/000000007957/</a:t>
            </a:r>
            <a:endParaRPr kumimoji="1" lang="en-US" altLang="ja-JP" dirty="0"/>
          </a:p>
          <a:p>
            <a:pPr lvl="2"/>
            <a:endParaRPr kumimoji="1" lang="en-US" altLang="ja-JP" dirty="0"/>
          </a:p>
          <a:p>
            <a:pPr lvl="1"/>
            <a:endParaRPr kumimoji="1" lang="en-US" altLang="ja-JP" dirty="0"/>
          </a:p>
          <a:p>
            <a:endParaRPr kumimoji="1" lang="ja-JP" altLang="en-US" dirty="0"/>
          </a:p>
        </p:txBody>
      </p:sp>
      <p:pic>
        <p:nvPicPr>
          <p:cNvPr id="4098" name="Picture 2">
            <a:extLst>
              <a:ext uri="{FF2B5EF4-FFF2-40B4-BE49-F238E27FC236}">
                <a16:creationId xmlns:a16="http://schemas.microsoft.com/office/drawing/2014/main" id="{7E8364F6-9121-D92C-61A9-A73C4D8F1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799" y="2381340"/>
            <a:ext cx="2133281" cy="379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43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76CCE0-7655-265B-CBD7-BF0FBF609C9C}"/>
              </a:ext>
            </a:extLst>
          </p:cNvPr>
          <p:cNvSpPr>
            <a:spLocks noGrp="1"/>
          </p:cNvSpPr>
          <p:nvPr>
            <p:ph type="title"/>
          </p:nvPr>
        </p:nvSpPr>
        <p:spPr/>
        <p:txBody>
          <a:bodyPr/>
          <a:lstStyle/>
          <a:p>
            <a:r>
              <a:rPr kumimoji="1" lang="ja-JP" altLang="en-US" dirty="0"/>
              <a:t>参考リンク</a:t>
            </a:r>
          </a:p>
        </p:txBody>
      </p:sp>
      <p:sp>
        <p:nvSpPr>
          <p:cNvPr id="3" name="コンテンツ プレースホルダー 2">
            <a:extLst>
              <a:ext uri="{FF2B5EF4-FFF2-40B4-BE49-F238E27FC236}">
                <a16:creationId xmlns:a16="http://schemas.microsoft.com/office/drawing/2014/main" id="{90B98778-B357-B8D6-B68C-906F74062487}"/>
              </a:ext>
            </a:extLst>
          </p:cNvPr>
          <p:cNvSpPr>
            <a:spLocks noGrp="1"/>
          </p:cNvSpPr>
          <p:nvPr>
            <p:ph idx="1"/>
          </p:nvPr>
        </p:nvSpPr>
        <p:spPr/>
        <p:txBody>
          <a:bodyPr/>
          <a:lstStyle/>
          <a:p>
            <a:r>
              <a:rPr kumimoji="1" lang="en-US" altLang="ja-JP" dirty="0" err="1"/>
              <a:t>Astroberry</a:t>
            </a:r>
            <a:r>
              <a:rPr kumimoji="1" lang="en-US" altLang="ja-JP" dirty="0"/>
              <a:t> (</a:t>
            </a:r>
            <a:r>
              <a:rPr kumimoji="1" lang="ja-JP" altLang="en-US" dirty="0"/>
              <a:t>ラズパイ用天体撮影統合環境</a:t>
            </a:r>
            <a:r>
              <a:rPr kumimoji="1" lang="en-US" altLang="ja-JP" dirty="0"/>
              <a:t>)</a:t>
            </a:r>
          </a:p>
          <a:p>
            <a:pPr lvl="1"/>
            <a:r>
              <a:rPr kumimoji="1" lang="en-US" altLang="ja-JP" dirty="0">
                <a:hlinkClick r:id="rId2"/>
              </a:rPr>
              <a:t>https://www.astroberry.io/</a:t>
            </a:r>
            <a:endParaRPr lang="en-US" altLang="ja-JP" dirty="0"/>
          </a:p>
          <a:p>
            <a:r>
              <a:rPr kumimoji="1" lang="en-US" altLang="ja-JP" dirty="0" err="1"/>
              <a:t>SiriL</a:t>
            </a:r>
            <a:r>
              <a:rPr kumimoji="1" lang="en-US" altLang="ja-JP" dirty="0"/>
              <a:t> (</a:t>
            </a:r>
            <a:r>
              <a:rPr kumimoji="1" lang="ja-JP" altLang="en-US" dirty="0"/>
              <a:t>写真コンポジット用</a:t>
            </a:r>
            <a:r>
              <a:rPr kumimoji="1" lang="en-US" altLang="ja-JP" dirty="0"/>
              <a:t>PC</a:t>
            </a:r>
            <a:r>
              <a:rPr kumimoji="1" lang="ja-JP" altLang="en-US" dirty="0"/>
              <a:t>アプリ</a:t>
            </a:r>
            <a:r>
              <a:rPr kumimoji="1" lang="en-US" altLang="ja-JP" dirty="0"/>
              <a:t>)</a:t>
            </a:r>
          </a:p>
          <a:p>
            <a:pPr lvl="1"/>
            <a:r>
              <a:rPr kumimoji="1" lang="en-US" altLang="ja-JP" dirty="0">
                <a:hlinkClick r:id="rId3"/>
              </a:rPr>
              <a:t>https://siril.org/</a:t>
            </a:r>
            <a:endParaRPr kumimoji="1" lang="en-US" altLang="ja-JP" dirty="0"/>
          </a:p>
          <a:p>
            <a:pPr lvl="1"/>
            <a:endParaRPr kumimoji="1" lang="ja-JP" altLang="en-US" dirty="0"/>
          </a:p>
        </p:txBody>
      </p:sp>
    </p:spTree>
    <p:extLst>
      <p:ext uri="{BB962C8B-B14F-4D97-AF65-F5344CB8AC3E}">
        <p14:creationId xmlns:p14="http://schemas.microsoft.com/office/powerpoint/2010/main" val="29450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C0FCA-EC4B-EF3F-65F2-BFAA02AA0F1E}"/>
              </a:ext>
            </a:extLst>
          </p:cNvPr>
          <p:cNvSpPr>
            <a:spLocks noGrp="1"/>
          </p:cNvSpPr>
          <p:nvPr>
            <p:ph type="title"/>
          </p:nvPr>
        </p:nvSpPr>
        <p:spPr/>
        <p:txBody>
          <a:bodyPr/>
          <a:lstStyle/>
          <a:p>
            <a:endParaRPr kumimoji="1" lang="ja-JP" altLang="en-US"/>
          </a:p>
        </p:txBody>
      </p:sp>
      <p:pic>
        <p:nvPicPr>
          <p:cNvPr id="1026" name="Picture 2" descr="写真の説明はありません。">
            <a:extLst>
              <a:ext uri="{FF2B5EF4-FFF2-40B4-BE49-F238E27FC236}">
                <a16:creationId xmlns:a16="http://schemas.microsoft.com/office/drawing/2014/main" id="{BE8BA907-37EF-5C31-C5D1-656FDEFA6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46" y="441887"/>
            <a:ext cx="5298710" cy="5298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写真の説明はありません。">
            <a:extLst>
              <a:ext uri="{FF2B5EF4-FFF2-40B4-BE49-F238E27FC236}">
                <a16:creationId xmlns:a16="http://schemas.microsoft.com/office/drawing/2014/main" id="{2AFA3E1D-38ED-869B-9E32-AB179DC94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501" y="441887"/>
            <a:ext cx="6583699" cy="471277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C701B66-C90B-7219-CD72-9C7D2BC2A4E7}"/>
              </a:ext>
            </a:extLst>
          </p:cNvPr>
          <p:cNvSpPr txBox="1"/>
          <p:nvPr/>
        </p:nvSpPr>
        <p:spPr>
          <a:xfrm>
            <a:off x="7658153" y="6046781"/>
            <a:ext cx="2565126" cy="369332"/>
          </a:xfrm>
          <a:prstGeom prst="rect">
            <a:avLst/>
          </a:prstGeom>
          <a:noFill/>
        </p:spPr>
        <p:txBody>
          <a:bodyPr wrap="none" rtlCol="0">
            <a:spAutoFit/>
          </a:bodyPr>
          <a:lstStyle/>
          <a:p>
            <a:r>
              <a:rPr kumimoji="1" lang="en-US" altLang="ja-JP" dirty="0"/>
              <a:t>M31 </a:t>
            </a:r>
            <a:r>
              <a:rPr kumimoji="1" lang="ja-JP" altLang="en-US" dirty="0"/>
              <a:t>アンドロメダ銀河</a:t>
            </a:r>
          </a:p>
        </p:txBody>
      </p:sp>
      <p:sp>
        <p:nvSpPr>
          <p:cNvPr id="5" name="テキスト ボックス 4">
            <a:extLst>
              <a:ext uri="{FF2B5EF4-FFF2-40B4-BE49-F238E27FC236}">
                <a16:creationId xmlns:a16="http://schemas.microsoft.com/office/drawing/2014/main" id="{6346BABE-C1E7-969D-A863-AC0D5740D0EA}"/>
              </a:ext>
            </a:extLst>
          </p:cNvPr>
          <p:cNvSpPr txBox="1"/>
          <p:nvPr/>
        </p:nvSpPr>
        <p:spPr>
          <a:xfrm>
            <a:off x="1588173" y="6046781"/>
            <a:ext cx="1872629" cy="369332"/>
          </a:xfrm>
          <a:prstGeom prst="rect">
            <a:avLst/>
          </a:prstGeom>
          <a:noFill/>
        </p:spPr>
        <p:txBody>
          <a:bodyPr wrap="none" rtlCol="0">
            <a:spAutoFit/>
          </a:bodyPr>
          <a:lstStyle/>
          <a:p>
            <a:r>
              <a:rPr kumimoji="1" lang="en-US" altLang="ja-JP" dirty="0"/>
              <a:t>M51 </a:t>
            </a:r>
            <a:r>
              <a:rPr kumimoji="1" lang="ja-JP" altLang="en-US" dirty="0"/>
              <a:t>子持ち銀河</a:t>
            </a:r>
          </a:p>
        </p:txBody>
      </p:sp>
    </p:spTree>
    <p:extLst>
      <p:ext uri="{BB962C8B-B14F-4D97-AF65-F5344CB8AC3E}">
        <p14:creationId xmlns:p14="http://schemas.microsoft.com/office/powerpoint/2010/main" val="315732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26FF9-0495-B5E2-3C31-B090C9FB7E51}"/>
              </a:ext>
            </a:extLst>
          </p:cNvPr>
          <p:cNvSpPr>
            <a:spLocks noGrp="1"/>
          </p:cNvSpPr>
          <p:nvPr>
            <p:ph type="title"/>
          </p:nvPr>
        </p:nvSpPr>
        <p:spPr/>
        <p:txBody>
          <a:bodyPr/>
          <a:lstStyle/>
          <a:p>
            <a:r>
              <a:rPr kumimoji="1" lang="ja-JP" altLang="en-US" dirty="0"/>
              <a:t>システム構成</a:t>
            </a:r>
          </a:p>
        </p:txBody>
      </p:sp>
      <p:grpSp>
        <p:nvGrpSpPr>
          <p:cNvPr id="7" name="グループ化 6">
            <a:extLst>
              <a:ext uri="{FF2B5EF4-FFF2-40B4-BE49-F238E27FC236}">
                <a16:creationId xmlns:a16="http://schemas.microsoft.com/office/drawing/2014/main" id="{DA1E4DD4-15C3-2A31-6865-E9FABCDF39F0}"/>
              </a:ext>
            </a:extLst>
          </p:cNvPr>
          <p:cNvGrpSpPr/>
          <p:nvPr/>
        </p:nvGrpSpPr>
        <p:grpSpPr>
          <a:xfrm rot="1784460">
            <a:off x="1924216" y="2038183"/>
            <a:ext cx="3391231" cy="988613"/>
            <a:chOff x="1924216" y="2038183"/>
            <a:chExt cx="3391231" cy="988613"/>
          </a:xfrm>
        </p:grpSpPr>
        <p:sp>
          <p:nvSpPr>
            <p:cNvPr id="4" name="正方形/長方形 3">
              <a:extLst>
                <a:ext uri="{FF2B5EF4-FFF2-40B4-BE49-F238E27FC236}">
                  <a16:creationId xmlns:a16="http://schemas.microsoft.com/office/drawing/2014/main" id="{BE917DD7-C2AE-AA34-4573-43EFF00CCF32}"/>
                </a:ext>
              </a:extLst>
            </p:cNvPr>
            <p:cNvSpPr/>
            <p:nvPr/>
          </p:nvSpPr>
          <p:spPr>
            <a:xfrm>
              <a:off x="1924216" y="2202511"/>
              <a:ext cx="2639833" cy="65995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96F3001-50A6-0795-DFF7-24E2B5883D88}"/>
                </a:ext>
              </a:extLst>
            </p:cNvPr>
            <p:cNvSpPr/>
            <p:nvPr/>
          </p:nvSpPr>
          <p:spPr>
            <a:xfrm>
              <a:off x="4785360" y="2038183"/>
              <a:ext cx="530087" cy="9886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dirty="0"/>
                <a:t>カメラ</a:t>
              </a:r>
            </a:p>
          </p:txBody>
        </p:sp>
        <p:sp>
          <p:nvSpPr>
            <p:cNvPr id="6" name="正方形/長方形 5">
              <a:extLst>
                <a:ext uri="{FF2B5EF4-FFF2-40B4-BE49-F238E27FC236}">
                  <a16:creationId xmlns:a16="http://schemas.microsoft.com/office/drawing/2014/main" id="{EBB505D4-1F00-9D94-B30D-79ADC2496593}"/>
                </a:ext>
              </a:extLst>
            </p:cNvPr>
            <p:cNvSpPr/>
            <p:nvPr/>
          </p:nvSpPr>
          <p:spPr>
            <a:xfrm>
              <a:off x="4564049" y="2319791"/>
              <a:ext cx="221311" cy="3988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86F41DE0-8937-F254-0167-AE8794C80382}"/>
              </a:ext>
            </a:extLst>
          </p:cNvPr>
          <p:cNvSpPr/>
          <p:nvPr/>
        </p:nvSpPr>
        <p:spPr>
          <a:xfrm>
            <a:off x="2662670" y="2730378"/>
            <a:ext cx="950695" cy="1216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赤道儀</a:t>
            </a:r>
            <a:endParaRPr kumimoji="1" lang="en-US" altLang="ja-JP" dirty="0"/>
          </a:p>
          <a:p>
            <a:pPr algn="ctr"/>
            <a:r>
              <a:rPr lang="en-US" altLang="ja-JP" dirty="0"/>
              <a:t>+</a:t>
            </a:r>
            <a:endParaRPr lang="ja-JP" altLang="en-US" dirty="0"/>
          </a:p>
          <a:p>
            <a:pPr algn="ctr"/>
            <a:r>
              <a:rPr kumimoji="1" lang="ja-JP" altLang="en-US" dirty="0"/>
              <a:t>モーター</a:t>
            </a:r>
          </a:p>
        </p:txBody>
      </p:sp>
      <p:cxnSp>
        <p:nvCxnSpPr>
          <p:cNvPr id="10" name="直線コネクタ 9">
            <a:extLst>
              <a:ext uri="{FF2B5EF4-FFF2-40B4-BE49-F238E27FC236}">
                <a16:creationId xmlns:a16="http://schemas.microsoft.com/office/drawing/2014/main" id="{79A43012-14E3-1A0E-F157-A64FA192F267}"/>
              </a:ext>
            </a:extLst>
          </p:cNvPr>
          <p:cNvCxnSpPr/>
          <p:nvPr/>
        </p:nvCxnSpPr>
        <p:spPr>
          <a:xfrm flipH="1">
            <a:off x="2067339" y="3946928"/>
            <a:ext cx="691764" cy="2581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900FC34-FE58-6293-6FAA-732912A104F5}"/>
              </a:ext>
            </a:extLst>
          </p:cNvPr>
          <p:cNvCxnSpPr>
            <a:cxnSpLocks/>
          </p:cNvCxnSpPr>
          <p:nvPr/>
        </p:nvCxnSpPr>
        <p:spPr>
          <a:xfrm>
            <a:off x="3404484" y="3946928"/>
            <a:ext cx="587071" cy="2581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019E008-C34B-924E-406A-A43855A20531}"/>
              </a:ext>
            </a:extLst>
          </p:cNvPr>
          <p:cNvCxnSpPr>
            <a:cxnSpLocks/>
          </p:cNvCxnSpPr>
          <p:nvPr/>
        </p:nvCxnSpPr>
        <p:spPr>
          <a:xfrm flipH="1">
            <a:off x="3026294" y="3911782"/>
            <a:ext cx="55500" cy="275141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D45AAA9-55CE-6090-330E-2E38DBEE588C}"/>
              </a:ext>
            </a:extLst>
          </p:cNvPr>
          <p:cNvSpPr/>
          <p:nvPr/>
        </p:nvSpPr>
        <p:spPr>
          <a:xfrm>
            <a:off x="6913120" y="3041179"/>
            <a:ext cx="1653872" cy="77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RasPi4</a:t>
            </a:r>
            <a:endParaRPr kumimoji="1" lang="ja-JP" altLang="en-US" dirty="0"/>
          </a:p>
        </p:txBody>
      </p:sp>
      <p:sp>
        <p:nvSpPr>
          <p:cNvPr id="17" name="正方形/長方形 16">
            <a:extLst>
              <a:ext uri="{FF2B5EF4-FFF2-40B4-BE49-F238E27FC236}">
                <a16:creationId xmlns:a16="http://schemas.microsoft.com/office/drawing/2014/main" id="{C2231D6D-CEE8-8E4D-971B-CDE7670CAD5E}"/>
              </a:ext>
            </a:extLst>
          </p:cNvPr>
          <p:cNvSpPr/>
          <p:nvPr/>
        </p:nvSpPr>
        <p:spPr>
          <a:xfrm>
            <a:off x="6913120" y="2265537"/>
            <a:ext cx="1653872" cy="7756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err="1"/>
              <a:t>Astroberry</a:t>
            </a:r>
            <a:endParaRPr kumimoji="1" lang="en-US" altLang="ja-JP" dirty="0"/>
          </a:p>
          <a:p>
            <a:pPr algn="ctr"/>
            <a:r>
              <a:rPr lang="en-US" altLang="ja-JP" dirty="0"/>
              <a:t>(</a:t>
            </a:r>
            <a:r>
              <a:rPr lang="ja-JP" altLang="en-US" dirty="0"/>
              <a:t>ディストリビューション</a:t>
            </a:r>
            <a:r>
              <a:rPr lang="en-US" altLang="ja-JP" dirty="0"/>
              <a:t>)</a:t>
            </a:r>
            <a:endParaRPr kumimoji="1" lang="ja-JP" altLang="en-US" dirty="0"/>
          </a:p>
        </p:txBody>
      </p:sp>
      <p:cxnSp>
        <p:nvCxnSpPr>
          <p:cNvPr id="19" name="直線コネクタ 18">
            <a:extLst>
              <a:ext uri="{FF2B5EF4-FFF2-40B4-BE49-F238E27FC236}">
                <a16:creationId xmlns:a16="http://schemas.microsoft.com/office/drawing/2014/main" id="{1E1FC927-1DEA-CEBA-B875-2B6E76679FFF}"/>
              </a:ext>
            </a:extLst>
          </p:cNvPr>
          <p:cNvCxnSpPr>
            <a:stCxn id="5" idx="3"/>
            <a:endCxn id="16" idx="1"/>
          </p:cNvCxnSpPr>
          <p:nvPr/>
        </p:nvCxnSpPr>
        <p:spPr>
          <a:xfrm>
            <a:off x="5092094" y="3373651"/>
            <a:ext cx="1821026" cy="55349"/>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D5A5EA3-A572-6764-351D-3D15C3C0E6DD}"/>
              </a:ext>
            </a:extLst>
          </p:cNvPr>
          <p:cNvSpPr txBox="1"/>
          <p:nvPr/>
        </p:nvSpPr>
        <p:spPr>
          <a:xfrm>
            <a:off x="5387535" y="2579514"/>
            <a:ext cx="1364476" cy="923330"/>
          </a:xfrm>
          <a:prstGeom prst="rect">
            <a:avLst/>
          </a:prstGeom>
          <a:noFill/>
        </p:spPr>
        <p:txBody>
          <a:bodyPr wrap="none" rtlCol="0">
            <a:spAutoFit/>
          </a:bodyPr>
          <a:lstStyle/>
          <a:p>
            <a:r>
              <a:rPr kumimoji="1" lang="en-US" altLang="ja-JP" dirty="0"/>
              <a:t>USB</a:t>
            </a:r>
          </a:p>
          <a:p>
            <a:r>
              <a:rPr kumimoji="1" lang="en-US" altLang="ja-JP" dirty="0"/>
              <a:t>(</a:t>
            </a:r>
            <a:r>
              <a:rPr kumimoji="1" lang="ja-JP" altLang="en-US" dirty="0"/>
              <a:t>撮影</a:t>
            </a:r>
            <a:r>
              <a:rPr lang="ja-JP" altLang="en-US" dirty="0"/>
              <a:t>指示</a:t>
            </a:r>
            <a:r>
              <a:rPr lang="en-US" altLang="ja-JP" dirty="0"/>
              <a:t>&amp;</a:t>
            </a:r>
          </a:p>
          <a:p>
            <a:r>
              <a:rPr lang="ja-JP" altLang="en-US" dirty="0"/>
              <a:t>画像転送</a:t>
            </a:r>
            <a:r>
              <a:rPr lang="en-US" altLang="ja-JP" dirty="0"/>
              <a:t>)</a:t>
            </a:r>
            <a:endParaRPr kumimoji="1" lang="ja-JP" altLang="en-US" dirty="0"/>
          </a:p>
        </p:txBody>
      </p:sp>
      <p:cxnSp>
        <p:nvCxnSpPr>
          <p:cNvPr id="21" name="直線コネクタ 20">
            <a:extLst>
              <a:ext uri="{FF2B5EF4-FFF2-40B4-BE49-F238E27FC236}">
                <a16:creationId xmlns:a16="http://schemas.microsoft.com/office/drawing/2014/main" id="{D4164159-D502-11D9-1D2A-F1A1D4E8B040}"/>
              </a:ext>
            </a:extLst>
          </p:cNvPr>
          <p:cNvCxnSpPr>
            <a:cxnSpLocks/>
          </p:cNvCxnSpPr>
          <p:nvPr/>
        </p:nvCxnSpPr>
        <p:spPr>
          <a:xfrm flipV="1">
            <a:off x="3613365" y="3733341"/>
            <a:ext cx="3313258" cy="69505"/>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ノートパソコンのイラスト | 商用OKの無料イラスト素材サイト ...">
            <a:extLst>
              <a:ext uri="{FF2B5EF4-FFF2-40B4-BE49-F238E27FC236}">
                <a16:creationId xmlns:a16="http://schemas.microsoft.com/office/drawing/2014/main" id="{96EC53B0-7926-0ED4-34C4-AB588B0C2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1916" y="1885552"/>
            <a:ext cx="1689652" cy="168965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矢印コネクタ 26">
            <a:extLst>
              <a:ext uri="{FF2B5EF4-FFF2-40B4-BE49-F238E27FC236}">
                <a16:creationId xmlns:a16="http://schemas.microsoft.com/office/drawing/2014/main" id="{8774A302-7414-DF2C-4C49-CD0020551CAE}"/>
              </a:ext>
            </a:extLst>
          </p:cNvPr>
          <p:cNvCxnSpPr/>
          <p:nvPr/>
        </p:nvCxnSpPr>
        <p:spPr>
          <a:xfrm flipH="1">
            <a:off x="8754386" y="2730378"/>
            <a:ext cx="1081377" cy="24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1084E98-8441-0679-1DBD-6A5D7DB4A81B}"/>
              </a:ext>
            </a:extLst>
          </p:cNvPr>
          <p:cNvSpPr txBox="1"/>
          <p:nvPr/>
        </p:nvSpPr>
        <p:spPr>
          <a:xfrm>
            <a:off x="8949916" y="2496823"/>
            <a:ext cx="1107996" cy="646331"/>
          </a:xfrm>
          <a:prstGeom prst="rect">
            <a:avLst/>
          </a:prstGeom>
          <a:noFill/>
        </p:spPr>
        <p:txBody>
          <a:bodyPr wrap="none" rtlCol="0">
            <a:spAutoFit/>
          </a:bodyPr>
          <a:lstStyle/>
          <a:p>
            <a:r>
              <a:rPr kumimoji="1" lang="ja-JP" altLang="en-US" dirty="0"/>
              <a:t>操作</a:t>
            </a:r>
            <a:endParaRPr kumimoji="1" lang="en-US" altLang="ja-JP" dirty="0"/>
          </a:p>
          <a:p>
            <a:r>
              <a:rPr lang="en-US" altLang="ja-JP" dirty="0"/>
              <a:t>(</a:t>
            </a:r>
            <a:r>
              <a:rPr lang="en-US" altLang="ja-JP" dirty="0" err="1"/>
              <a:t>noVNC</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AD3C9B33-626F-AFCE-51FD-1D304C4A9476}"/>
              </a:ext>
            </a:extLst>
          </p:cNvPr>
          <p:cNvSpPr txBox="1"/>
          <p:nvPr/>
        </p:nvSpPr>
        <p:spPr>
          <a:xfrm>
            <a:off x="3936055" y="3848674"/>
            <a:ext cx="2529860" cy="646331"/>
          </a:xfrm>
          <a:prstGeom prst="rect">
            <a:avLst/>
          </a:prstGeom>
          <a:noFill/>
        </p:spPr>
        <p:txBody>
          <a:bodyPr wrap="none" rtlCol="0">
            <a:spAutoFit/>
          </a:bodyPr>
          <a:lstStyle/>
          <a:p>
            <a:r>
              <a:rPr kumimoji="1" lang="en-US" altLang="ja-JP" dirty="0"/>
              <a:t>USB/</a:t>
            </a:r>
            <a:r>
              <a:rPr kumimoji="1" lang="en-US" altLang="ja-JP" dirty="0" err="1"/>
              <a:t>WiFi</a:t>
            </a:r>
            <a:r>
              <a:rPr kumimoji="1" lang="en-US" altLang="ja-JP" dirty="0"/>
              <a:t>/RS-232C</a:t>
            </a:r>
            <a:r>
              <a:rPr lang="ja-JP" altLang="en-US" dirty="0"/>
              <a:t>等</a:t>
            </a:r>
            <a:endParaRPr lang="en-US" altLang="ja-JP" dirty="0"/>
          </a:p>
          <a:p>
            <a:r>
              <a:rPr kumimoji="1" lang="en-US" altLang="ja-JP" dirty="0"/>
              <a:t>(</a:t>
            </a:r>
            <a:r>
              <a:rPr kumimoji="1" lang="ja-JP" altLang="en-US" dirty="0"/>
              <a:t>モーター駆動指示</a:t>
            </a:r>
            <a:r>
              <a:rPr kumimoji="1" lang="en-US" altLang="ja-JP" dirty="0"/>
              <a:t>)</a:t>
            </a:r>
            <a:endParaRPr kumimoji="1" lang="ja-JP" altLang="en-US" dirty="0"/>
          </a:p>
        </p:txBody>
      </p:sp>
    </p:spTree>
    <p:extLst>
      <p:ext uri="{BB962C8B-B14F-4D97-AF65-F5344CB8AC3E}">
        <p14:creationId xmlns:p14="http://schemas.microsoft.com/office/powerpoint/2010/main" val="338801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EF3D3-A2FD-35D1-7E95-21ECD7A319AD}"/>
              </a:ext>
            </a:extLst>
          </p:cNvPr>
          <p:cNvSpPr>
            <a:spLocks noGrp="1"/>
          </p:cNvSpPr>
          <p:nvPr>
            <p:ph type="title"/>
          </p:nvPr>
        </p:nvSpPr>
        <p:spPr/>
        <p:txBody>
          <a:bodyPr/>
          <a:lstStyle/>
          <a:p>
            <a:r>
              <a:rPr lang="ja-JP" altLang="en-US" dirty="0"/>
              <a:t>現在の環境</a:t>
            </a:r>
            <a:endParaRPr kumimoji="1" lang="ja-JP" altLang="en-US" dirty="0"/>
          </a:p>
        </p:txBody>
      </p:sp>
      <p:sp>
        <p:nvSpPr>
          <p:cNvPr id="3" name="コンテンツ プレースホルダー 2">
            <a:extLst>
              <a:ext uri="{FF2B5EF4-FFF2-40B4-BE49-F238E27FC236}">
                <a16:creationId xmlns:a16="http://schemas.microsoft.com/office/drawing/2014/main" id="{C8B4D216-80ED-65D2-DFF4-E20E64D8C790}"/>
              </a:ext>
            </a:extLst>
          </p:cNvPr>
          <p:cNvSpPr>
            <a:spLocks noGrp="1"/>
          </p:cNvSpPr>
          <p:nvPr>
            <p:ph idx="1"/>
          </p:nvPr>
        </p:nvSpPr>
        <p:spPr/>
        <p:txBody>
          <a:bodyPr>
            <a:normAutofit/>
          </a:bodyPr>
          <a:lstStyle/>
          <a:p>
            <a:r>
              <a:rPr kumimoji="1" lang="en-US" altLang="ja-JP" dirty="0"/>
              <a:t>1</a:t>
            </a:r>
            <a:r>
              <a:rPr kumimoji="1" lang="ja-JP" altLang="en-US" dirty="0"/>
              <a:t>眼カメラ </a:t>
            </a:r>
            <a:r>
              <a:rPr kumimoji="1" lang="en-US" altLang="ja-JP" dirty="0"/>
              <a:t>(EOS Kiss X70</a:t>
            </a:r>
            <a:r>
              <a:rPr kumimoji="1" lang="ja-JP" altLang="en-US" dirty="0"/>
              <a:t>を使用</a:t>
            </a:r>
            <a:r>
              <a:rPr kumimoji="1" lang="en-US" altLang="ja-JP" dirty="0"/>
              <a:t>)</a:t>
            </a:r>
          </a:p>
          <a:p>
            <a:r>
              <a:rPr lang="ja-JP" altLang="en-US" dirty="0"/>
              <a:t>ビクセン社 </a:t>
            </a:r>
            <a:r>
              <a:rPr lang="en-US" altLang="ja-JP" dirty="0"/>
              <a:t>SP</a:t>
            </a:r>
            <a:r>
              <a:rPr lang="ja-JP" altLang="en-US" dirty="0"/>
              <a:t>赤道儀</a:t>
            </a:r>
            <a:r>
              <a:rPr lang="en-US" altLang="ja-JP" dirty="0"/>
              <a:t>+</a:t>
            </a:r>
            <a:r>
              <a:rPr lang="ja-JP" altLang="en-US" dirty="0"/>
              <a:t>モータードライブ</a:t>
            </a:r>
            <a:r>
              <a:rPr lang="en-US" altLang="ja-JP" dirty="0"/>
              <a:t>(</a:t>
            </a:r>
            <a:r>
              <a:rPr lang="ja-JP" altLang="en-US" dirty="0"/>
              <a:t>マイコンスカイセンサー</a:t>
            </a:r>
            <a:r>
              <a:rPr lang="en-US" altLang="ja-JP" dirty="0"/>
              <a:t>2000PC)</a:t>
            </a:r>
          </a:p>
          <a:p>
            <a:pPr lvl="1"/>
            <a:r>
              <a:rPr lang="ja-JP" altLang="en-US" dirty="0"/>
              <a:t>赤道儀 </a:t>
            </a:r>
            <a:r>
              <a:rPr lang="en-US" altLang="ja-JP" dirty="0"/>
              <a:t>: 30</a:t>
            </a:r>
            <a:r>
              <a:rPr lang="ja-JP" altLang="en-US" dirty="0"/>
              <a:t>年前、モーター</a:t>
            </a:r>
            <a:r>
              <a:rPr lang="en-US" altLang="ja-JP" dirty="0"/>
              <a:t>:20</a:t>
            </a:r>
            <a:r>
              <a:rPr lang="ja-JP" altLang="en-US" dirty="0"/>
              <a:t>年前</a:t>
            </a:r>
          </a:p>
          <a:p>
            <a:r>
              <a:rPr kumimoji="1" lang="en-US" altLang="ja-JP" dirty="0"/>
              <a:t>RaspberryPi400</a:t>
            </a:r>
            <a:r>
              <a:rPr kumimoji="1" lang="ja-JP" altLang="en-US" dirty="0"/>
              <a:t> </a:t>
            </a:r>
            <a:r>
              <a:rPr kumimoji="1" lang="en-US" altLang="ja-JP" dirty="0"/>
              <a:t>+</a:t>
            </a:r>
            <a:r>
              <a:rPr kumimoji="1" lang="ja-JP" altLang="en-US" dirty="0"/>
              <a:t> </a:t>
            </a:r>
            <a:r>
              <a:rPr kumimoji="1" lang="en-US" altLang="ja-JP" dirty="0" err="1"/>
              <a:t>Astroberry</a:t>
            </a:r>
            <a:r>
              <a:rPr kumimoji="1" lang="ja-JP" altLang="en-US" dirty="0"/>
              <a:t> </a:t>
            </a:r>
            <a:r>
              <a:rPr kumimoji="1" lang="en-US" altLang="ja-JP" dirty="0"/>
              <a:t>(</a:t>
            </a:r>
            <a:r>
              <a:rPr kumimoji="1" lang="en-US" altLang="ja-JP" dirty="0">
                <a:hlinkClick r:id="rId2"/>
              </a:rPr>
              <a:t>https://www.astroberry.io/</a:t>
            </a:r>
            <a:r>
              <a:rPr kumimoji="1" lang="en-US" altLang="ja-JP" dirty="0"/>
              <a:t>)</a:t>
            </a:r>
          </a:p>
          <a:p>
            <a:pPr lvl="1"/>
            <a:r>
              <a:rPr lang="en-US" altLang="ja-JP" dirty="0"/>
              <a:t>RasPi3</a:t>
            </a:r>
            <a:r>
              <a:rPr lang="ja-JP" altLang="en-US" dirty="0"/>
              <a:t>クラスだと重いらしい</a:t>
            </a:r>
            <a:endParaRPr kumimoji="1" lang="en-US" altLang="ja-JP" dirty="0"/>
          </a:p>
          <a:p>
            <a:r>
              <a:rPr lang="ja-JP" altLang="en-US" dirty="0"/>
              <a:t>鏡筒 </a:t>
            </a:r>
            <a:r>
              <a:rPr lang="en-US" altLang="ja-JP" dirty="0"/>
              <a:t>SVBONY SV503 </a:t>
            </a:r>
            <a:r>
              <a:rPr lang="ja-JP" altLang="en-US" dirty="0"/>
              <a:t>口径</a:t>
            </a:r>
            <a:r>
              <a:rPr lang="en-US" altLang="ja-JP" dirty="0"/>
              <a:t>70mm </a:t>
            </a:r>
            <a:r>
              <a:rPr lang="ja-JP" altLang="en-US" dirty="0"/>
              <a:t>焦点距離 </a:t>
            </a:r>
            <a:r>
              <a:rPr lang="en-US" altLang="ja-JP" dirty="0"/>
              <a:t>420mm</a:t>
            </a:r>
          </a:p>
          <a:p>
            <a:pPr lvl="1"/>
            <a:r>
              <a:rPr lang="en-US" altLang="ja-JP" dirty="0">
                <a:hlinkClick r:id="rId3"/>
              </a:rPr>
              <a:t>https://www.svbony.jp/svbony-sv503-70mm-astronomical-telescope-with-dedicated-flattener</a:t>
            </a:r>
            <a:endParaRPr lang="en-US" altLang="ja-JP" dirty="0"/>
          </a:p>
          <a:p>
            <a:pPr lvl="1"/>
            <a:r>
              <a:rPr kumimoji="1" lang="en-US" altLang="ja-JP" dirty="0"/>
              <a:t>Amazon</a:t>
            </a:r>
            <a:r>
              <a:rPr kumimoji="1" lang="ja-JP" altLang="en-US" dirty="0"/>
              <a:t>タイムセールで</a:t>
            </a:r>
            <a:r>
              <a:rPr kumimoji="1" lang="en-US" altLang="ja-JP" dirty="0"/>
              <a:t>4</a:t>
            </a:r>
            <a:r>
              <a:rPr kumimoji="1" lang="ja-JP" altLang="en-US" dirty="0"/>
              <a:t>万ちょいで購入</a:t>
            </a:r>
            <a:endParaRPr kumimoji="1" lang="en-US" altLang="ja-JP" dirty="0"/>
          </a:p>
          <a:p>
            <a:pPr marL="0" indent="0">
              <a:buNone/>
            </a:pPr>
            <a:endParaRPr kumimoji="1" lang="ja-JP" altLang="en-US" dirty="0"/>
          </a:p>
        </p:txBody>
      </p:sp>
      <p:pic>
        <p:nvPicPr>
          <p:cNvPr id="5122" name="Picture 2">
            <a:extLst>
              <a:ext uri="{FF2B5EF4-FFF2-40B4-BE49-F238E27FC236}">
                <a16:creationId xmlns:a16="http://schemas.microsoft.com/office/drawing/2014/main" id="{A6D55CA1-1180-814F-A0AC-9B3A5F552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2163" y="230188"/>
            <a:ext cx="1861120" cy="186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2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2B354-7AA4-651B-D971-3CDF8866E7D3}"/>
              </a:ext>
            </a:extLst>
          </p:cNvPr>
          <p:cNvSpPr>
            <a:spLocks noGrp="1"/>
          </p:cNvSpPr>
          <p:nvPr>
            <p:ph type="title"/>
          </p:nvPr>
        </p:nvSpPr>
        <p:spPr/>
        <p:txBody>
          <a:bodyPr/>
          <a:lstStyle/>
          <a:p>
            <a:r>
              <a:rPr lang="ja-JP" altLang="en-US" dirty="0"/>
              <a:t>天体導入手順</a:t>
            </a:r>
            <a:endParaRPr kumimoji="1" lang="ja-JP" altLang="en-US" dirty="0"/>
          </a:p>
        </p:txBody>
      </p:sp>
      <p:sp>
        <p:nvSpPr>
          <p:cNvPr id="3" name="コンテンツ プレースホルダー 2">
            <a:extLst>
              <a:ext uri="{FF2B5EF4-FFF2-40B4-BE49-F238E27FC236}">
                <a16:creationId xmlns:a16="http://schemas.microsoft.com/office/drawing/2014/main" id="{B1751F6A-4677-8F35-6529-A03C09E3406A}"/>
              </a:ext>
            </a:extLst>
          </p:cNvPr>
          <p:cNvSpPr>
            <a:spLocks noGrp="1"/>
          </p:cNvSpPr>
          <p:nvPr>
            <p:ph idx="1"/>
          </p:nvPr>
        </p:nvSpPr>
        <p:spPr/>
        <p:txBody>
          <a:bodyPr>
            <a:normAutofit/>
          </a:bodyPr>
          <a:lstStyle/>
          <a:p>
            <a:pPr marL="514350" indent="-514350">
              <a:buFont typeface="+mj-lt"/>
              <a:buAutoNum type="arabicPeriod"/>
            </a:pPr>
            <a:r>
              <a:rPr kumimoji="1" lang="ja-JP" altLang="en-US" dirty="0"/>
              <a:t>望遠鏡をホームポジションにする</a:t>
            </a:r>
          </a:p>
          <a:p>
            <a:pPr marL="514350" indent="-514350">
              <a:buFont typeface="+mj-lt"/>
              <a:buAutoNum type="arabicPeriod"/>
            </a:pPr>
            <a:r>
              <a:rPr lang="en-US" altLang="ja-JP" dirty="0" err="1"/>
              <a:t>Astroberry</a:t>
            </a:r>
            <a:r>
              <a:rPr lang="ja-JP" altLang="en-US" dirty="0"/>
              <a:t>のアプリで、導入したい天体</a:t>
            </a:r>
            <a:r>
              <a:rPr lang="en-US" altLang="ja-JP" dirty="0"/>
              <a:t>(ex.M101)</a:t>
            </a:r>
            <a:r>
              <a:rPr lang="ja-JP" altLang="en-US" dirty="0"/>
              <a:t>を選択</a:t>
            </a:r>
            <a:endParaRPr lang="en-US" altLang="ja-JP" dirty="0"/>
          </a:p>
          <a:p>
            <a:pPr marL="971550" lvl="1" indent="-514350">
              <a:buFont typeface="+mj-lt"/>
              <a:buAutoNum type="arabicPeriod"/>
            </a:pPr>
            <a:r>
              <a:rPr kumimoji="1" lang="ja-JP" altLang="en-US" dirty="0"/>
              <a:t>望遠鏡がホームポジションが適切にセットアップされている前提で天体の方向に鏡筒が移動</a:t>
            </a:r>
          </a:p>
          <a:p>
            <a:pPr marL="971550" lvl="1" indent="-514350">
              <a:buFont typeface="+mj-lt"/>
              <a:buAutoNum type="arabicPeriod"/>
            </a:pPr>
            <a:r>
              <a:rPr kumimoji="1" lang="ja-JP" altLang="en-US" dirty="0"/>
              <a:t>写真を自動撮影</a:t>
            </a:r>
          </a:p>
          <a:p>
            <a:pPr marL="971550" lvl="1" indent="-514350">
              <a:buFont typeface="+mj-lt"/>
              <a:buAutoNum type="arabicPeriod"/>
            </a:pPr>
            <a:r>
              <a:rPr lang="ja-JP" altLang="en-US" dirty="0"/>
              <a:t>プレートソルブにて、</a:t>
            </a:r>
            <a:r>
              <a:rPr lang="en-US" altLang="ja-JP" dirty="0" err="1"/>
              <a:t>RasPi</a:t>
            </a:r>
            <a:r>
              <a:rPr lang="ja-JP" altLang="en-US" dirty="0"/>
              <a:t>内のデータベースからズレ量を算出</a:t>
            </a:r>
          </a:p>
          <a:p>
            <a:pPr marL="971550" lvl="1" indent="-514350">
              <a:buFont typeface="+mj-lt"/>
              <a:buAutoNum type="arabicPeriod"/>
            </a:pPr>
            <a:r>
              <a:rPr kumimoji="1" lang="ja-JP" altLang="en-US" dirty="0"/>
              <a:t>モーターを駆動して狙った位置に駆動</a:t>
            </a:r>
            <a:endParaRPr kumimoji="1" lang="en-US" altLang="ja-JP" dirty="0"/>
          </a:p>
          <a:p>
            <a:pPr marL="971550" lvl="1" indent="-514350">
              <a:buFont typeface="+mj-lt"/>
              <a:buAutoNum type="arabicPeriod"/>
            </a:pPr>
            <a:r>
              <a:rPr lang="ja-JP" altLang="en-US" dirty="0"/>
              <a:t>天体がセンターになければ </a:t>
            </a:r>
            <a:r>
              <a:rPr lang="en-US" altLang="ja-JP" dirty="0"/>
              <a:t>3.</a:t>
            </a:r>
            <a:r>
              <a:rPr lang="ja-JP" altLang="en-US" dirty="0"/>
              <a:t>へ</a:t>
            </a:r>
          </a:p>
          <a:p>
            <a:pPr marL="514350" indent="-514350">
              <a:buFont typeface="+mj-lt"/>
              <a:buAutoNum type="arabicPeriod"/>
            </a:pPr>
            <a:r>
              <a:rPr lang="en-US" altLang="ja-JP" dirty="0" err="1"/>
              <a:t>Astroberry</a:t>
            </a:r>
            <a:r>
              <a:rPr lang="ja-JP" altLang="en-US" dirty="0"/>
              <a:t>のアプリで、露光を実施</a:t>
            </a:r>
            <a:r>
              <a:rPr lang="en-US" altLang="ja-JP" dirty="0"/>
              <a:t>(ex.</a:t>
            </a:r>
            <a:r>
              <a:rPr lang="ja-JP" altLang="en-US" dirty="0"/>
              <a:t> 露光時間</a:t>
            </a:r>
            <a:r>
              <a:rPr lang="en-US" altLang="ja-JP" dirty="0"/>
              <a:t>30s×10</a:t>
            </a:r>
            <a:r>
              <a:rPr lang="ja-JP" altLang="en-US" dirty="0"/>
              <a:t>回</a:t>
            </a:r>
            <a:r>
              <a:rPr lang="en-US" altLang="ja-JP" dirty="0"/>
              <a:t>)</a:t>
            </a:r>
            <a:endParaRPr kumimoji="1" lang="ja-JP" altLang="en-US" dirty="0"/>
          </a:p>
        </p:txBody>
      </p:sp>
    </p:spTree>
    <p:extLst>
      <p:ext uri="{BB962C8B-B14F-4D97-AF65-F5344CB8AC3E}">
        <p14:creationId xmlns:p14="http://schemas.microsoft.com/office/powerpoint/2010/main" val="313665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8C6B2-DED2-C3D9-3C61-E4AF39BEF82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D9463B8-A457-F1A3-DEC5-4E1E060021E2}"/>
              </a:ext>
            </a:extLst>
          </p:cNvPr>
          <p:cNvSpPr>
            <a:spLocks noGrp="1"/>
          </p:cNvSpPr>
          <p:nvPr>
            <p:ph idx="1"/>
          </p:nvPr>
        </p:nvSpPr>
        <p:spPr/>
        <p:txBody>
          <a:bodyPr/>
          <a:lstStyle/>
          <a:p>
            <a:endParaRPr kumimoji="1" lang="ja-JP" altLang="en-US"/>
          </a:p>
        </p:txBody>
      </p:sp>
      <p:pic>
        <p:nvPicPr>
          <p:cNvPr id="3074" name="Picture 2">
            <a:extLst>
              <a:ext uri="{FF2B5EF4-FFF2-40B4-BE49-F238E27FC236}">
                <a16:creationId xmlns:a16="http://schemas.microsoft.com/office/drawing/2014/main" id="{0A482DCF-ED4F-E25E-34B7-0DFC9719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817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57BAD-AE76-64BD-0968-C252E1F45574}"/>
              </a:ext>
            </a:extLst>
          </p:cNvPr>
          <p:cNvSpPr>
            <a:spLocks noGrp="1"/>
          </p:cNvSpPr>
          <p:nvPr>
            <p:ph type="title"/>
          </p:nvPr>
        </p:nvSpPr>
        <p:spPr/>
        <p:txBody>
          <a:bodyPr/>
          <a:lstStyle/>
          <a:p>
            <a:r>
              <a:rPr kumimoji="1" lang="ja-JP" altLang="en-US" dirty="0"/>
              <a:t>コンポジット</a:t>
            </a:r>
            <a:r>
              <a:rPr kumimoji="1" lang="en-US" altLang="ja-JP" dirty="0"/>
              <a:t>(</a:t>
            </a:r>
            <a:r>
              <a:rPr kumimoji="1" lang="ja-JP" altLang="en-US" dirty="0"/>
              <a:t>撮影した画像を重ね合わせて綺麗な画像にする</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86F6F96-DCE0-4CA2-C561-A031C2B6B659}"/>
              </a:ext>
            </a:extLst>
          </p:cNvPr>
          <p:cNvSpPr>
            <a:spLocks noGrp="1"/>
          </p:cNvSpPr>
          <p:nvPr>
            <p:ph idx="1"/>
          </p:nvPr>
        </p:nvSpPr>
        <p:spPr/>
        <p:txBody>
          <a:bodyPr/>
          <a:lstStyle/>
          <a:p>
            <a:r>
              <a:rPr kumimoji="1" lang="en-US" altLang="ja-JP" dirty="0" err="1"/>
              <a:t>SiriL</a:t>
            </a:r>
            <a:r>
              <a:rPr kumimoji="1" lang="en-US" altLang="ja-JP" dirty="0"/>
              <a:t>(</a:t>
            </a:r>
            <a:r>
              <a:rPr kumimoji="1" lang="ja-JP" altLang="en-US" dirty="0"/>
              <a:t>フリーソフト</a:t>
            </a:r>
            <a:r>
              <a:rPr kumimoji="1" lang="en-US" altLang="ja-JP" dirty="0"/>
              <a:t>)</a:t>
            </a:r>
            <a:r>
              <a:rPr kumimoji="1" lang="ja-JP" altLang="en-US" dirty="0"/>
              <a:t>にて、天体撮影画像</a:t>
            </a:r>
            <a:r>
              <a:rPr kumimoji="1" lang="en-US" altLang="ja-JP" dirty="0"/>
              <a:t>+</a:t>
            </a:r>
            <a:r>
              <a:rPr kumimoji="1" lang="ja-JP" altLang="en-US" dirty="0"/>
              <a:t>ダークフレーム</a:t>
            </a:r>
            <a:r>
              <a:rPr kumimoji="1" lang="en-US" altLang="ja-JP" dirty="0"/>
              <a:t>(</a:t>
            </a:r>
            <a:r>
              <a:rPr kumimoji="1" lang="ja-JP" altLang="en-US" dirty="0"/>
              <a:t>センサー固有輝点</a:t>
            </a:r>
            <a:r>
              <a:rPr kumimoji="1" lang="en-US" altLang="ja-JP" dirty="0"/>
              <a:t>)+</a:t>
            </a:r>
            <a:r>
              <a:rPr kumimoji="1" lang="ja-JP" altLang="en-US" dirty="0"/>
              <a:t>フラットフレーム</a:t>
            </a:r>
            <a:r>
              <a:rPr kumimoji="1" lang="en-US" altLang="ja-JP" dirty="0"/>
              <a:t>(</a:t>
            </a:r>
            <a:r>
              <a:rPr kumimoji="1" lang="ja-JP" altLang="en-US" dirty="0"/>
              <a:t>周辺減光</a:t>
            </a:r>
            <a:r>
              <a:rPr kumimoji="1" lang="en-US" altLang="ja-JP" dirty="0"/>
              <a:t>)</a:t>
            </a:r>
            <a:r>
              <a:rPr kumimoji="1" lang="ja-JP" altLang="en-US" dirty="0"/>
              <a:t>を用い、画像を製作</a:t>
            </a:r>
          </a:p>
          <a:p>
            <a:pPr lvl="1"/>
            <a:r>
              <a:rPr kumimoji="1" lang="ja-JP" altLang="en-US" dirty="0"/>
              <a:t>プレートソルブによる色付け等の機能もある</a:t>
            </a:r>
          </a:p>
        </p:txBody>
      </p:sp>
      <p:sp>
        <p:nvSpPr>
          <p:cNvPr id="4" name="正方形/長方形 3">
            <a:extLst>
              <a:ext uri="{FF2B5EF4-FFF2-40B4-BE49-F238E27FC236}">
                <a16:creationId xmlns:a16="http://schemas.microsoft.com/office/drawing/2014/main" id="{4F665626-362D-F998-9471-898B88BCA1EF}"/>
              </a:ext>
            </a:extLst>
          </p:cNvPr>
          <p:cNvSpPr/>
          <p:nvPr/>
        </p:nvSpPr>
        <p:spPr>
          <a:xfrm>
            <a:off x="2787805" y="34290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98F081F-CC38-FCA5-4D1D-CA67A059BB20}"/>
              </a:ext>
            </a:extLst>
          </p:cNvPr>
          <p:cNvSpPr/>
          <p:nvPr/>
        </p:nvSpPr>
        <p:spPr>
          <a:xfrm>
            <a:off x="2940205" y="35814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3D70B1A-0645-D5EE-6C3D-71EBE0A3F1EC}"/>
              </a:ext>
            </a:extLst>
          </p:cNvPr>
          <p:cNvSpPr/>
          <p:nvPr/>
        </p:nvSpPr>
        <p:spPr>
          <a:xfrm>
            <a:off x="3092605" y="37338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450A8F2-69D0-5EF1-CD0C-460C6C526804}"/>
              </a:ext>
            </a:extLst>
          </p:cNvPr>
          <p:cNvSpPr/>
          <p:nvPr/>
        </p:nvSpPr>
        <p:spPr>
          <a:xfrm>
            <a:off x="3245005" y="38862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2346487-C1A1-3F82-8CF1-60FEB77E13C4}"/>
              </a:ext>
            </a:extLst>
          </p:cNvPr>
          <p:cNvSpPr/>
          <p:nvPr/>
        </p:nvSpPr>
        <p:spPr>
          <a:xfrm>
            <a:off x="3397405" y="40386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22559E1-85C5-E245-6BBB-99AD217BC2D6}"/>
              </a:ext>
            </a:extLst>
          </p:cNvPr>
          <p:cNvSpPr/>
          <p:nvPr/>
        </p:nvSpPr>
        <p:spPr>
          <a:xfrm>
            <a:off x="3549805" y="4191000"/>
            <a:ext cx="2074127" cy="126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1B21DC6-98C4-81F2-5FA8-CDFC371793FB}"/>
              </a:ext>
            </a:extLst>
          </p:cNvPr>
          <p:cNvSpPr/>
          <p:nvPr/>
        </p:nvSpPr>
        <p:spPr>
          <a:xfrm>
            <a:off x="6207513" y="4038600"/>
            <a:ext cx="1211766" cy="542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3CB7AD7-907F-B5A8-6298-40AE310E9925}"/>
              </a:ext>
            </a:extLst>
          </p:cNvPr>
          <p:cNvSpPr/>
          <p:nvPr/>
        </p:nvSpPr>
        <p:spPr>
          <a:xfrm>
            <a:off x="7826298" y="3678043"/>
            <a:ext cx="2074127" cy="12638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406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B529B6-04D9-50E5-F335-BF4F73FB7FA4}"/>
              </a:ext>
            </a:extLst>
          </p:cNvPr>
          <p:cNvPicPr>
            <a:picLocks noChangeAspect="1"/>
          </p:cNvPicPr>
          <p:nvPr/>
        </p:nvPicPr>
        <p:blipFill>
          <a:blip r:embed="rId2"/>
          <a:stretch>
            <a:fillRect/>
          </a:stretch>
        </p:blipFill>
        <p:spPr>
          <a:xfrm>
            <a:off x="6366443" y="607740"/>
            <a:ext cx="4283499" cy="2745059"/>
          </a:xfrm>
          <a:prstGeom prst="rect">
            <a:avLst/>
          </a:prstGeom>
        </p:spPr>
      </p:pic>
      <p:pic>
        <p:nvPicPr>
          <p:cNvPr id="2050" name="Picture 2">
            <a:extLst>
              <a:ext uri="{FF2B5EF4-FFF2-40B4-BE49-F238E27FC236}">
                <a16:creationId xmlns:a16="http://schemas.microsoft.com/office/drawing/2014/main" id="{9021D40F-AF12-5753-C5A3-4D275FBEE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725" y="607740"/>
            <a:ext cx="4117588" cy="274505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EDE7E6B-DF73-B63A-7228-BB0717A5AD5D}"/>
              </a:ext>
            </a:extLst>
          </p:cNvPr>
          <p:cNvSpPr txBox="1"/>
          <p:nvPr/>
        </p:nvSpPr>
        <p:spPr>
          <a:xfrm>
            <a:off x="1360449" y="3505202"/>
            <a:ext cx="3826689" cy="369332"/>
          </a:xfrm>
          <a:prstGeom prst="rect">
            <a:avLst/>
          </a:prstGeom>
          <a:noFill/>
        </p:spPr>
        <p:txBody>
          <a:bodyPr wrap="none" rtlCol="0">
            <a:spAutoFit/>
          </a:bodyPr>
          <a:lstStyle/>
          <a:p>
            <a:r>
              <a:rPr kumimoji="1" lang="ja-JP" altLang="en-US" dirty="0"/>
              <a:t>オリオン大星雲</a:t>
            </a:r>
            <a:r>
              <a:rPr kumimoji="1" lang="en-US" altLang="ja-JP" dirty="0"/>
              <a:t>(</a:t>
            </a:r>
            <a:r>
              <a:rPr kumimoji="1" lang="ja-JP" altLang="en-US" dirty="0"/>
              <a:t>コンポジット無し</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5A342492-A820-18D8-3900-7737A4CBE048}"/>
              </a:ext>
            </a:extLst>
          </p:cNvPr>
          <p:cNvSpPr txBox="1"/>
          <p:nvPr/>
        </p:nvSpPr>
        <p:spPr>
          <a:xfrm>
            <a:off x="6417693" y="3505202"/>
            <a:ext cx="4232249" cy="369332"/>
          </a:xfrm>
          <a:prstGeom prst="rect">
            <a:avLst/>
          </a:prstGeom>
          <a:noFill/>
        </p:spPr>
        <p:txBody>
          <a:bodyPr wrap="none" rtlCol="0">
            <a:spAutoFit/>
          </a:bodyPr>
          <a:lstStyle/>
          <a:p>
            <a:r>
              <a:rPr lang="en-US" altLang="ja-JP" dirty="0"/>
              <a:t>M51</a:t>
            </a:r>
            <a:r>
              <a:rPr lang="ja-JP" altLang="en-US" dirty="0"/>
              <a:t>子持ち銀河</a:t>
            </a:r>
            <a:r>
              <a:rPr lang="en-US" altLang="ja-JP" dirty="0"/>
              <a:t>(30s×10</a:t>
            </a:r>
            <a:r>
              <a:rPr lang="ja-JP" altLang="en-US" dirty="0"/>
              <a:t>コンポジット</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81097020-F93A-AAA3-3E68-7B8FEB821AB9}"/>
              </a:ext>
            </a:extLst>
          </p:cNvPr>
          <p:cNvSpPr txBox="1"/>
          <p:nvPr/>
        </p:nvSpPr>
        <p:spPr>
          <a:xfrm>
            <a:off x="550127" y="4757854"/>
            <a:ext cx="9879628" cy="646331"/>
          </a:xfrm>
          <a:prstGeom prst="rect">
            <a:avLst/>
          </a:prstGeom>
          <a:noFill/>
        </p:spPr>
        <p:txBody>
          <a:bodyPr wrap="none" rtlCol="0">
            <a:spAutoFit/>
          </a:bodyPr>
          <a:lstStyle/>
          <a:p>
            <a:r>
              <a:rPr kumimoji="1" lang="ja-JP" altLang="en-US" dirty="0"/>
              <a:t>左は、単にカメラのシャッターボタンを押しただけのもの。導入にはプレートソルブを使用。</a:t>
            </a:r>
          </a:p>
          <a:p>
            <a:r>
              <a:rPr lang="ja-JP" altLang="en-US" dirty="0"/>
              <a:t>右は、ノイジーだが、総露光時間が短いことによるノイズが残ったため</a:t>
            </a:r>
          </a:p>
        </p:txBody>
      </p:sp>
    </p:spTree>
    <p:extLst>
      <p:ext uri="{BB962C8B-B14F-4D97-AF65-F5344CB8AC3E}">
        <p14:creationId xmlns:p14="http://schemas.microsoft.com/office/powerpoint/2010/main" val="354294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A72D0-F83A-B550-F469-AEFF4262FDBD}"/>
              </a:ext>
            </a:extLst>
          </p:cNvPr>
          <p:cNvSpPr>
            <a:spLocks noGrp="1"/>
          </p:cNvSpPr>
          <p:nvPr>
            <p:ph type="title"/>
          </p:nvPr>
        </p:nvSpPr>
        <p:spPr/>
        <p:txBody>
          <a:bodyPr/>
          <a:lstStyle/>
          <a:p>
            <a:r>
              <a:rPr kumimoji="1" lang="ja-JP" altLang="en-US" dirty="0"/>
              <a:t>新規にとりあえず機材を買うなら</a:t>
            </a:r>
            <a:r>
              <a:rPr kumimoji="1" lang="en-US" altLang="ja-JP" dirty="0"/>
              <a:t>…? (</a:t>
            </a:r>
            <a:r>
              <a:rPr kumimoji="1" lang="ja-JP" altLang="en-US" dirty="0"/>
              <a:t>ベテランに聞いた話</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111A0E6-4C79-4E3A-EFE8-3EA33B472A50}"/>
              </a:ext>
            </a:extLst>
          </p:cNvPr>
          <p:cNvSpPr>
            <a:spLocks noGrp="1"/>
          </p:cNvSpPr>
          <p:nvPr>
            <p:ph idx="1"/>
          </p:nvPr>
        </p:nvSpPr>
        <p:spPr>
          <a:xfrm>
            <a:off x="553528" y="2274375"/>
            <a:ext cx="10515600" cy="4351338"/>
          </a:xfrm>
        </p:spPr>
        <p:txBody>
          <a:bodyPr/>
          <a:lstStyle/>
          <a:p>
            <a:r>
              <a:rPr kumimoji="1" lang="ja-JP" altLang="en-US" dirty="0"/>
              <a:t>赤道儀 </a:t>
            </a:r>
            <a:r>
              <a:rPr kumimoji="1" lang="en-US" altLang="ja-JP" dirty="0" err="1"/>
              <a:t>SkyWatcher</a:t>
            </a:r>
            <a:r>
              <a:rPr kumimoji="1" lang="en-US" altLang="ja-JP" dirty="0"/>
              <a:t> AZ-</a:t>
            </a:r>
            <a:r>
              <a:rPr kumimoji="1" lang="en-US" altLang="ja-JP" dirty="0" err="1"/>
              <a:t>GTi</a:t>
            </a:r>
            <a:endParaRPr kumimoji="1" lang="en-US" altLang="ja-JP" dirty="0"/>
          </a:p>
          <a:p>
            <a:pPr lvl="1"/>
            <a:r>
              <a:rPr kumimoji="1" lang="en-US" altLang="ja-JP" dirty="0">
                <a:hlinkClick r:id="rId2"/>
              </a:rPr>
              <a:t>https://www.skywatcher.jp/product/equatorial_pedestal/staradventure.html</a:t>
            </a:r>
            <a:endParaRPr lang="en-US" altLang="ja-JP" dirty="0"/>
          </a:p>
          <a:p>
            <a:pPr lvl="1"/>
            <a:r>
              <a:rPr kumimoji="1" lang="ja-JP" altLang="en-US" dirty="0"/>
              <a:t>モータードライブ搭載赤道儀</a:t>
            </a:r>
            <a:r>
              <a:rPr kumimoji="1" lang="en-US" altLang="ja-JP" dirty="0"/>
              <a:t>+</a:t>
            </a:r>
            <a:r>
              <a:rPr kumimoji="1" lang="ja-JP" altLang="en-US" dirty="0"/>
              <a:t>三脚</a:t>
            </a:r>
            <a:endParaRPr kumimoji="1" lang="en-US" altLang="ja-JP" dirty="0"/>
          </a:p>
          <a:p>
            <a:r>
              <a:rPr lang="ja-JP" altLang="en-US" dirty="0"/>
              <a:t>鏡筒 </a:t>
            </a:r>
            <a:r>
              <a:rPr lang="en-US" altLang="ja-JP" dirty="0"/>
              <a:t>SVBONY SV503 70mm (APS-C</a:t>
            </a:r>
            <a:r>
              <a:rPr lang="ja-JP" altLang="en-US" dirty="0"/>
              <a:t>カメラの場合</a:t>
            </a:r>
            <a:r>
              <a:rPr lang="en-US" altLang="ja-JP" dirty="0"/>
              <a:t>)</a:t>
            </a:r>
          </a:p>
          <a:p>
            <a:pPr lvl="1"/>
            <a:r>
              <a:rPr lang="en-US" altLang="ja-JP" dirty="0">
                <a:hlinkClick r:id="rId3"/>
              </a:rPr>
              <a:t>https://www.amazon.co.jp/dp/B0919W7JXY?th=1</a:t>
            </a:r>
            <a:endParaRPr lang="en-US" altLang="ja-JP" dirty="0"/>
          </a:p>
          <a:p>
            <a:r>
              <a:rPr lang="ja-JP" altLang="en-US" dirty="0"/>
              <a:t>カメラ</a:t>
            </a:r>
            <a:r>
              <a:rPr lang="en-US" altLang="ja-JP" dirty="0"/>
              <a:t>(Canon</a:t>
            </a:r>
            <a:r>
              <a:rPr lang="ja-JP" altLang="en-US" dirty="0"/>
              <a:t>、</a:t>
            </a:r>
            <a:r>
              <a:rPr lang="en-US" altLang="ja-JP" dirty="0"/>
              <a:t>Sony</a:t>
            </a:r>
            <a:r>
              <a:rPr lang="ja-JP" altLang="en-US" dirty="0"/>
              <a:t>等の</a:t>
            </a:r>
            <a:r>
              <a:rPr lang="en-US" altLang="ja-JP" dirty="0"/>
              <a:t>APS-C</a:t>
            </a:r>
            <a:r>
              <a:rPr lang="ja-JP" altLang="en-US" dirty="0"/>
              <a:t>機</a:t>
            </a:r>
            <a:r>
              <a:rPr lang="en-US" altLang="ja-JP" dirty="0"/>
              <a:t>)</a:t>
            </a:r>
          </a:p>
          <a:p>
            <a:pPr lvl="1"/>
            <a:r>
              <a:rPr lang="ja-JP" altLang="en-US" dirty="0"/>
              <a:t>フルサイズの場合には、鏡筒の口径・焦点距離を考慮してチョイス</a:t>
            </a:r>
            <a:endParaRPr lang="en-US" altLang="ja-JP" dirty="0"/>
          </a:p>
          <a:p>
            <a:pPr lvl="1"/>
            <a:r>
              <a:rPr lang="en-US" altLang="ja-JP" dirty="0"/>
              <a:t>APS-C</a:t>
            </a:r>
            <a:r>
              <a:rPr lang="ja-JP" altLang="en-US" dirty="0"/>
              <a:t>の</a:t>
            </a:r>
            <a:r>
              <a:rPr lang="en-US" altLang="ja-JP" dirty="0"/>
              <a:t>Canon Kiss</a:t>
            </a:r>
            <a:r>
              <a:rPr lang="ja-JP" altLang="en-US" dirty="0"/>
              <a:t>の中古なら</a:t>
            </a:r>
            <a:r>
              <a:rPr lang="en-US" altLang="ja-JP" dirty="0"/>
              <a:t>2</a:t>
            </a:r>
            <a:r>
              <a:rPr lang="ja-JP" altLang="en-US" dirty="0"/>
              <a:t>万ちょい</a:t>
            </a:r>
            <a:endParaRPr lang="en-US" altLang="ja-JP" dirty="0"/>
          </a:p>
          <a:p>
            <a:pPr lvl="1"/>
            <a:r>
              <a:rPr lang="ja-JP" altLang="en-US" dirty="0"/>
              <a:t>鏡筒に接続するのに、望遠鏡アダプターリング</a:t>
            </a:r>
            <a:r>
              <a:rPr lang="en-US" altLang="ja-JP" dirty="0"/>
              <a:t>48mm</a:t>
            </a:r>
            <a:r>
              <a:rPr lang="ja-JP" altLang="en-US" dirty="0"/>
              <a:t>を使用</a:t>
            </a:r>
          </a:p>
          <a:p>
            <a:pPr lvl="1"/>
            <a:endParaRPr kumimoji="1" lang="en-US" altLang="ja-JP" dirty="0"/>
          </a:p>
          <a:p>
            <a:pPr lvl="1"/>
            <a:endParaRPr kumimoji="1" lang="ja-JP" altLang="en-US" dirty="0"/>
          </a:p>
        </p:txBody>
      </p:sp>
      <p:pic>
        <p:nvPicPr>
          <p:cNvPr id="5" name="図 4">
            <a:extLst>
              <a:ext uri="{FF2B5EF4-FFF2-40B4-BE49-F238E27FC236}">
                <a16:creationId xmlns:a16="http://schemas.microsoft.com/office/drawing/2014/main" id="{75DD68E7-B6A2-BE24-6F42-EC120A4F393C}"/>
              </a:ext>
            </a:extLst>
          </p:cNvPr>
          <p:cNvPicPr>
            <a:picLocks noChangeAspect="1"/>
          </p:cNvPicPr>
          <p:nvPr/>
        </p:nvPicPr>
        <p:blipFill>
          <a:blip r:embed="rId4"/>
          <a:stretch>
            <a:fillRect/>
          </a:stretch>
        </p:blipFill>
        <p:spPr>
          <a:xfrm>
            <a:off x="5841064" y="1039002"/>
            <a:ext cx="2871756" cy="1621152"/>
          </a:xfrm>
          <a:prstGeom prst="rect">
            <a:avLst/>
          </a:prstGeom>
        </p:spPr>
      </p:pic>
    </p:spTree>
    <p:extLst>
      <p:ext uri="{BB962C8B-B14F-4D97-AF65-F5344CB8AC3E}">
        <p14:creationId xmlns:p14="http://schemas.microsoft.com/office/powerpoint/2010/main" val="7292211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550</Words>
  <Application>Microsoft Office PowerPoint</Application>
  <PresentationFormat>ワイド画面</PresentationFormat>
  <Paragraphs>67</Paragraphs>
  <Slides>11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游ゴシック</vt:lpstr>
      <vt:lpstr>游ゴシック Light</vt:lpstr>
      <vt:lpstr>Arial</vt:lpstr>
      <vt:lpstr>Office テーマ</vt:lpstr>
      <vt:lpstr>プレートソルブで 天体撮影</vt:lpstr>
      <vt:lpstr>PowerPoint プレゼンテーション</vt:lpstr>
      <vt:lpstr>システム構成</vt:lpstr>
      <vt:lpstr>現在の環境</vt:lpstr>
      <vt:lpstr>天体導入手順</vt:lpstr>
      <vt:lpstr>PowerPoint プレゼンテーション</vt:lpstr>
      <vt:lpstr>コンポジット(撮影した画像を重ね合わせて綺麗な画像にする)</vt:lpstr>
      <vt:lpstr>PowerPoint プレゼンテーション</vt:lpstr>
      <vt:lpstr>新規にとりあえず機材を買うなら…? (ベテランに聞いた話)</vt:lpstr>
      <vt:lpstr>その後の拡張(自分の例)</vt:lpstr>
      <vt:lpstr>参考リンク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天体観測始めてみた</dc:title>
  <dc:creator>石井 康寛</dc:creator>
  <cp:lastModifiedBy>石井 康寛</cp:lastModifiedBy>
  <cp:revision>2</cp:revision>
  <dcterms:created xsi:type="dcterms:W3CDTF">2023-04-15T09:37:54Z</dcterms:created>
  <dcterms:modified xsi:type="dcterms:W3CDTF">2023-04-25T14:26:21Z</dcterms:modified>
</cp:coreProperties>
</file>